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2" r:id="rId2"/>
    <p:sldId id="273" r:id="rId3"/>
    <p:sldId id="274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6" r:id="rId12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3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993B1-6FEE-4D57-BD94-31E82EFB5096}" type="datetime1">
              <a:rPr lang="it-IT" smtClean="0"/>
              <a:pPr/>
              <a:t>15/01/2018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442F5-7310-42FE-B844-BE81B56BFC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43446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18B3716-9743-4870-A9D8-25DD9621E8B1}" type="datetime1">
              <a:rPr lang="it-IT" smtClean="0"/>
              <a:pPr rtl="0"/>
              <a:t>15/01/2018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it-IT" smtClean="0"/>
              <a:pPr rtl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02341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0234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6134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21543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2255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70591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59223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23349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02341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it-IT" smtClean="0"/>
              <a:pPr rtl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0234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ttangolo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cxnSp>
          <p:nvCxnSpPr>
            <p:cNvPr id="7" name="Connettore diritto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nettore diritto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kumimoji="0" lang="it-IT" dirty="0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5CDD87-3506-467F-90D5-EF7B0052CC90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269AD-AA7D-4A0A-AF4B-DE9BA687F74A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777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995072-DD47-427A-AA14-6BE59A465954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6975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F5BEA4-3B5C-4478-86EA-D90FED9822B2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816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7F065-84E6-4A5F-905B-3FE44129C555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319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48107B-CEE4-4E41-912B-C6556218080F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901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C6076-AC82-47FC-A6A9-BE058286C29F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501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45E238-5014-4657-8C3A-BF2EE057DADA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7181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41A08C-ED72-49A2-8D79-80CD2195D7F7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288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4F5C57-E59D-46F6-A1E3-C17037B3128A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9192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un angolo ritagliato e uno arrotondat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it-IT"/>
              <a:t>Fare clic sull'icona per inserire un'immagine</a:t>
            </a:r>
            <a:endParaRPr kumimoji="0"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86C32A-2571-41B0-B4E4-7D556DF5F0D3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it-IT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it-IT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6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o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ttangolo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grpSp>
          <p:nvGrpSpPr>
            <p:cNvPr id="27" name="Gruppo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igura a mano libera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it-IT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igura a mano libera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it-IT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po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igura a mano libera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it-IT" sz="1800" dirty="0"/>
                </a:p>
              </p:txBody>
            </p:sp>
            <p:sp>
              <p:nvSpPr>
                <p:cNvPr id="33" name="Figura a mano libera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it-IT" sz="1800" dirty="0"/>
                </a:p>
              </p:txBody>
            </p:sp>
          </p:grpSp>
        </p:grpSp>
      </p:grp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it-IT" dirty="0"/>
              <a:t>Fare clic per modificare lo stile del titolo</a:t>
            </a:r>
            <a:endParaRPr kumimoji="0"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it-IT" dirty="0"/>
              <a:t>Fare clic per modificare gli stili del testo dello schema</a:t>
            </a:r>
          </a:p>
          <a:p>
            <a:pPr lvl="1" rtl="0" eaLnBrk="1" latinLnBrk="0" hangingPunct="1"/>
            <a:r>
              <a:rPr lang="it-IT" dirty="0"/>
              <a:t>Secondo livello</a:t>
            </a:r>
          </a:p>
          <a:p>
            <a:pPr lvl="2" rtl="0" eaLnBrk="1" latinLnBrk="0" hangingPunct="1"/>
            <a:r>
              <a:rPr lang="it-IT" dirty="0"/>
              <a:t>Terzo livello</a:t>
            </a:r>
          </a:p>
          <a:p>
            <a:pPr lvl="3" rtl="0" eaLnBrk="1" latinLnBrk="0" hangingPunct="1"/>
            <a:r>
              <a:rPr lang="it-IT" dirty="0"/>
              <a:t>Quarto livello</a:t>
            </a:r>
          </a:p>
          <a:p>
            <a:pPr lvl="4" rtl="0" eaLnBrk="1" latinLnBrk="0" hangingPunct="1"/>
            <a:r>
              <a:rPr lang="it-IT" dirty="0"/>
              <a:t>Quinto livello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247D0762-27F1-4A1B-9C9F-FEEB3DDC6043}" type="datetime1">
              <a:rPr lang="it-IT" smtClean="0"/>
              <a:t>15/01/2018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sz="7200" dirty="0"/>
              <a:t>The </a:t>
            </a:r>
            <a:r>
              <a:rPr lang="it-IT" sz="7200" dirty="0" err="1"/>
              <a:t>Vocational</a:t>
            </a:r>
            <a:r>
              <a:rPr lang="it-IT" sz="7200" dirty="0"/>
              <a:t> Training System in </a:t>
            </a:r>
            <a:r>
              <a:rPr lang="it-IT" sz="7200" dirty="0" err="1"/>
              <a:t>Italy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sz="3200" dirty="0"/>
              <a:t>A </a:t>
            </a:r>
            <a:r>
              <a:rPr lang="it-IT" sz="3200" dirty="0" err="1"/>
              <a:t>study</a:t>
            </a:r>
            <a:r>
              <a:rPr lang="it-IT" sz="3200" dirty="0"/>
              <a:t> </a:t>
            </a:r>
            <a:r>
              <a:rPr lang="it-IT" sz="3200" dirty="0" err="1"/>
              <a:t>about</a:t>
            </a:r>
            <a:r>
              <a:rPr lang="it-IT" sz="3200" dirty="0"/>
              <a:t> </a:t>
            </a:r>
            <a:r>
              <a:rPr lang="it-IT" sz="3200" dirty="0" err="1"/>
              <a:t>strenghts</a:t>
            </a:r>
            <a:r>
              <a:rPr lang="it-IT" sz="3200" dirty="0"/>
              <a:t> and </a:t>
            </a:r>
            <a:r>
              <a:rPr lang="it-IT" sz="3200" dirty="0" err="1"/>
              <a:t>weaknesses</a:t>
            </a:r>
            <a:endParaRPr lang="it-IT" sz="3200" dirty="0"/>
          </a:p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4962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 smtClean="0"/>
              <a:t>4/2 </a:t>
            </a:r>
            <a:r>
              <a:rPr lang="it-IT" sz="6700" dirty="0" err="1" smtClean="0"/>
              <a:t>Observations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/>
              <a:t>The major operative </a:t>
            </a:r>
            <a:r>
              <a:rPr lang="it-IT" sz="2400" dirty="0" err="1" smtClean="0"/>
              <a:t>difficulties</a:t>
            </a:r>
            <a:r>
              <a:rPr lang="it-IT" sz="2400" dirty="0" smtClean="0"/>
              <a:t> are a general </a:t>
            </a:r>
            <a:r>
              <a:rPr lang="it-IT" sz="2400" dirty="0" err="1" smtClean="0"/>
              <a:t>lack</a:t>
            </a:r>
            <a:r>
              <a:rPr lang="it-IT" sz="2400" dirty="0" smtClean="0"/>
              <a:t> of </a:t>
            </a:r>
            <a:r>
              <a:rPr lang="it-IT" sz="2400" dirty="0" err="1" smtClean="0"/>
              <a:t>economic</a:t>
            </a:r>
            <a:r>
              <a:rPr lang="it-IT" sz="2400" dirty="0" smtClean="0"/>
              <a:t> funds for </a:t>
            </a:r>
            <a:r>
              <a:rPr lang="it-IT" sz="2400" dirty="0" err="1" smtClean="0"/>
              <a:t>both</a:t>
            </a:r>
            <a:r>
              <a:rPr lang="it-IT" sz="2400" dirty="0" smtClean="0"/>
              <a:t> the </a:t>
            </a:r>
            <a:r>
              <a:rPr lang="it-IT" sz="2400" dirty="0" err="1" smtClean="0"/>
              <a:t>teacher’s</a:t>
            </a:r>
            <a:r>
              <a:rPr lang="it-IT" sz="2400" dirty="0" smtClean="0"/>
              <a:t> work and for the </a:t>
            </a:r>
            <a:r>
              <a:rPr lang="it-IT" sz="2400" dirty="0" err="1" smtClean="0"/>
              <a:t>tutor’s</a:t>
            </a:r>
            <a:r>
              <a:rPr lang="it-IT" sz="2400" dirty="0" smtClean="0"/>
              <a:t> 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/>
              <a:t>In </a:t>
            </a:r>
            <a:r>
              <a:rPr lang="it-IT" sz="2400" dirty="0" err="1" smtClean="0"/>
              <a:t>addition</a:t>
            </a:r>
            <a:r>
              <a:rPr lang="it-IT" sz="2400" dirty="0" smtClean="0"/>
              <a:t>, </a:t>
            </a:r>
            <a:r>
              <a:rPr lang="it-IT" sz="2400" dirty="0" err="1" smtClean="0"/>
              <a:t>another</a:t>
            </a:r>
            <a:r>
              <a:rPr lang="it-IT" sz="2400" dirty="0" smtClean="0"/>
              <a:t> </a:t>
            </a:r>
            <a:r>
              <a:rPr lang="it-IT" sz="2400" dirty="0" err="1" smtClean="0"/>
              <a:t>difficulty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to </a:t>
            </a:r>
            <a:r>
              <a:rPr lang="it-IT" sz="2400" dirty="0" err="1" smtClean="0"/>
              <a:t>find</a:t>
            </a:r>
            <a:r>
              <a:rPr lang="it-IT" sz="2400" dirty="0" smtClean="0"/>
              <a:t> companies </a:t>
            </a:r>
            <a:r>
              <a:rPr lang="it-IT" sz="2400" dirty="0" err="1" smtClean="0"/>
              <a:t>that</a:t>
            </a:r>
            <a:r>
              <a:rPr lang="it-IT" sz="2400" dirty="0" smtClean="0"/>
              <a:t> are ready to </a:t>
            </a:r>
            <a:r>
              <a:rPr lang="it-IT" sz="2400" dirty="0" err="1" smtClean="0"/>
              <a:t>invest</a:t>
            </a:r>
            <a:r>
              <a:rPr lang="it-IT" sz="2400" dirty="0" smtClean="0"/>
              <a:t>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valuable</a:t>
            </a:r>
            <a:r>
              <a:rPr lang="it-IT" sz="2400" dirty="0" smtClean="0"/>
              <a:t> time in the training of the </a:t>
            </a:r>
            <a:r>
              <a:rPr lang="it-IT" sz="2400" dirty="0" err="1" smtClean="0"/>
              <a:t>students</a:t>
            </a:r>
            <a:r>
              <a:rPr lang="it-IT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/>
              <a:t>Companies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recently</a:t>
            </a:r>
            <a:r>
              <a:rPr lang="it-IT" sz="2400" dirty="0" smtClean="0"/>
              <a:t> </a:t>
            </a:r>
            <a:r>
              <a:rPr lang="it-IT" sz="2400" dirty="0" err="1" smtClean="0"/>
              <a:t>pointed</a:t>
            </a:r>
            <a:r>
              <a:rPr lang="it-IT" sz="2400" dirty="0" smtClean="0"/>
              <a:t> out a </a:t>
            </a:r>
            <a:r>
              <a:rPr lang="it-IT" sz="2400" dirty="0" err="1" smtClean="0"/>
              <a:t>significant</a:t>
            </a:r>
            <a:r>
              <a:rPr lang="it-IT" sz="2400" dirty="0" smtClean="0"/>
              <a:t> </a:t>
            </a:r>
            <a:r>
              <a:rPr lang="it-IT" sz="2400" dirty="0" err="1" smtClean="0"/>
              <a:t>reduction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students</a:t>
            </a:r>
            <a:r>
              <a:rPr lang="it-IT" sz="2400" dirty="0" smtClean="0"/>
              <a:t>’ </a:t>
            </a:r>
            <a:r>
              <a:rPr lang="it-IT" sz="2400" dirty="0" err="1" smtClean="0"/>
              <a:t>knowledge</a:t>
            </a:r>
            <a:r>
              <a:rPr lang="it-IT" sz="2400" dirty="0" smtClean="0"/>
              <a:t>; </a:t>
            </a:r>
            <a:r>
              <a:rPr lang="it-IT" sz="2400" dirty="0" err="1" smtClean="0"/>
              <a:t>this</a:t>
            </a:r>
            <a:r>
              <a:rPr lang="it-IT" sz="2400" dirty="0" smtClean="0"/>
              <a:t> </a:t>
            </a:r>
            <a:r>
              <a:rPr lang="it-IT" sz="2400" dirty="0" err="1" smtClean="0"/>
              <a:t>means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firms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many</a:t>
            </a:r>
            <a:r>
              <a:rPr lang="it-IT" sz="2400" dirty="0" smtClean="0"/>
              <a:t> </a:t>
            </a:r>
            <a:r>
              <a:rPr lang="it-IT" sz="2400" dirty="0" err="1" smtClean="0"/>
              <a:t>difficulties</a:t>
            </a:r>
            <a:r>
              <a:rPr lang="it-IT" sz="2400" dirty="0" smtClean="0"/>
              <a:t> in </a:t>
            </a:r>
            <a:r>
              <a:rPr lang="it-IT" sz="2400" dirty="0" err="1" smtClean="0"/>
              <a:t>making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students</a:t>
            </a:r>
            <a:r>
              <a:rPr lang="it-IT" sz="2400" dirty="0" smtClean="0"/>
              <a:t> </a:t>
            </a:r>
            <a:r>
              <a:rPr lang="it-IT" sz="2400" dirty="0" err="1" smtClean="0"/>
              <a:t>apply</a:t>
            </a:r>
            <a:r>
              <a:rPr lang="it-IT" sz="2400" dirty="0" smtClean="0"/>
              <a:t> the </a:t>
            </a:r>
            <a:r>
              <a:rPr lang="it-IT" sz="2400" dirty="0" err="1" smtClean="0"/>
              <a:t>theoretical</a:t>
            </a:r>
            <a:r>
              <a:rPr lang="it-IT" sz="2400" dirty="0" smtClean="0"/>
              <a:t> </a:t>
            </a:r>
            <a:r>
              <a:rPr lang="it-IT" sz="2400" dirty="0" err="1" smtClean="0"/>
              <a:t>knowledge</a:t>
            </a:r>
            <a:r>
              <a:rPr lang="it-IT" sz="2400" dirty="0" smtClean="0"/>
              <a:t> </a:t>
            </a:r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learnt</a:t>
            </a:r>
            <a:r>
              <a:rPr lang="it-IT" sz="2400" dirty="0" smtClean="0"/>
              <a:t> </a:t>
            </a:r>
            <a:r>
              <a:rPr lang="it-IT" sz="2400" dirty="0" err="1" smtClean="0"/>
              <a:t>at</a:t>
            </a:r>
            <a:r>
              <a:rPr lang="it-IT" sz="2400" dirty="0" smtClean="0"/>
              <a:t> </a:t>
            </a:r>
            <a:r>
              <a:rPr lang="it-IT" sz="2400" dirty="0" err="1" smtClean="0"/>
              <a:t>school</a:t>
            </a:r>
            <a:r>
              <a:rPr lang="it-IT" sz="2400" dirty="0" smtClean="0"/>
              <a:t>.</a:t>
            </a:r>
            <a:endParaRPr lang="it-IT" sz="2400" dirty="0"/>
          </a:p>
          <a:p>
            <a:pPr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2491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smtClean="0"/>
              <a:t>4/3 </a:t>
            </a:r>
            <a:r>
              <a:rPr lang="it-IT" sz="6700" dirty="0" err="1" smtClean="0"/>
              <a:t>Observations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 smtClean="0"/>
              <a:t>Therefore</a:t>
            </a:r>
            <a:r>
              <a:rPr lang="it-IT" sz="2400" dirty="0" smtClean="0"/>
              <a:t>, </a:t>
            </a:r>
            <a:r>
              <a:rPr lang="it-IT" sz="2400" dirty="0" err="1" smtClean="0"/>
              <a:t>students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more </a:t>
            </a:r>
            <a:r>
              <a:rPr lang="it-IT" sz="2400" dirty="0" err="1" smtClean="0"/>
              <a:t>difficulties</a:t>
            </a:r>
            <a:r>
              <a:rPr lang="it-IT" sz="2400" dirty="0" smtClean="0"/>
              <a:t> to solve </a:t>
            </a:r>
            <a:r>
              <a:rPr lang="it-IT" sz="2400" dirty="0" err="1" smtClean="0"/>
              <a:t>elementary</a:t>
            </a:r>
            <a:r>
              <a:rPr lang="it-IT" sz="2400" dirty="0" smtClean="0"/>
              <a:t> and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complex</a:t>
            </a:r>
            <a:r>
              <a:rPr lang="it-IT" sz="2400" dirty="0" smtClean="0"/>
              <a:t>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, </a:t>
            </a:r>
            <a:r>
              <a:rPr lang="it-IT" sz="2400" dirty="0" err="1" smtClean="0"/>
              <a:t>although</a:t>
            </a:r>
            <a:r>
              <a:rPr lang="it-IT" sz="2400" dirty="0" smtClean="0"/>
              <a:t> </a:t>
            </a:r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be </a:t>
            </a:r>
            <a:r>
              <a:rPr lang="it-IT" sz="2400" dirty="0" err="1" smtClean="0"/>
              <a:t>able</a:t>
            </a:r>
            <a:r>
              <a:rPr lang="it-IT" sz="2400" dirty="0" smtClean="0"/>
              <a:t> to solve </a:t>
            </a:r>
            <a:r>
              <a:rPr lang="it-IT" sz="2400" dirty="0" err="1" smtClean="0"/>
              <a:t>these</a:t>
            </a:r>
            <a:r>
              <a:rPr lang="it-IT" sz="2400" dirty="0" smtClean="0"/>
              <a:t> </a:t>
            </a:r>
            <a:r>
              <a:rPr lang="it-IT" sz="2400" dirty="0" err="1" smtClean="0"/>
              <a:t>issues</a:t>
            </a:r>
            <a:r>
              <a:rPr lang="it-IT" sz="2400" dirty="0" smtClean="0"/>
              <a:t> </a:t>
            </a:r>
            <a:r>
              <a:rPr lang="it-IT" sz="2400" dirty="0" err="1" smtClean="0"/>
              <a:t>at</a:t>
            </a:r>
            <a:r>
              <a:rPr lang="it-IT" sz="2400" dirty="0" smtClean="0"/>
              <a:t> </a:t>
            </a:r>
            <a:r>
              <a:rPr lang="it-IT" sz="2400" dirty="0" err="1" smtClean="0"/>
              <a:t>school</a:t>
            </a:r>
            <a:r>
              <a:rPr lang="it-IT" sz="2400" dirty="0" smtClean="0"/>
              <a:t> </a:t>
            </a:r>
            <a:r>
              <a:rPr lang="it-IT" sz="2400" dirty="0" err="1" smtClean="0"/>
              <a:t>before</a:t>
            </a:r>
            <a:r>
              <a:rPr lang="it-IT" sz="2400" dirty="0" smtClean="0"/>
              <a:t> </a:t>
            </a:r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enter</a:t>
            </a:r>
            <a:r>
              <a:rPr lang="it-IT" sz="2400" dirty="0" smtClean="0"/>
              <a:t> the </a:t>
            </a:r>
            <a:r>
              <a:rPr lang="it-IT" sz="2400" dirty="0" err="1" smtClean="0"/>
              <a:t>working</a:t>
            </a:r>
            <a:r>
              <a:rPr lang="it-IT" sz="2400" dirty="0" smtClean="0"/>
              <a:t> world.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 smtClean="0"/>
              <a:t>Moreover</a:t>
            </a:r>
            <a:r>
              <a:rPr lang="it-IT" sz="2400" dirty="0" smtClean="0"/>
              <a:t>, the </a:t>
            </a:r>
            <a:r>
              <a:rPr lang="it-IT" sz="2400" dirty="0" err="1" smtClean="0"/>
              <a:t>latest</a:t>
            </a:r>
            <a:r>
              <a:rPr lang="it-IT" sz="2400" dirty="0" smtClean="0"/>
              <a:t> </a:t>
            </a:r>
            <a:r>
              <a:rPr lang="it-IT" sz="2400" dirty="0" err="1" smtClean="0"/>
              <a:t>Italian</a:t>
            </a:r>
            <a:r>
              <a:rPr lang="it-IT" sz="2400" dirty="0" smtClean="0"/>
              <a:t> </a:t>
            </a:r>
            <a:r>
              <a:rPr lang="it-IT" sz="2400" dirty="0" err="1" smtClean="0"/>
              <a:t>school</a:t>
            </a:r>
            <a:r>
              <a:rPr lang="it-IT" sz="2400" dirty="0" smtClean="0"/>
              <a:t> </a:t>
            </a:r>
            <a:r>
              <a:rPr lang="it-IT" sz="2400" dirty="0" err="1" smtClean="0"/>
              <a:t>reform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provided</a:t>
            </a:r>
            <a:r>
              <a:rPr lang="it-IT" sz="2400" dirty="0" smtClean="0"/>
              <a:t> for a </a:t>
            </a:r>
            <a:r>
              <a:rPr lang="it-IT" sz="2400" dirty="0" err="1" smtClean="0"/>
              <a:t>drastic</a:t>
            </a:r>
            <a:r>
              <a:rPr lang="it-IT" sz="2400" dirty="0" smtClean="0"/>
              <a:t> </a:t>
            </a:r>
            <a:r>
              <a:rPr lang="it-IT" sz="2400" dirty="0" err="1" smtClean="0"/>
              <a:t>reduction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technical</a:t>
            </a:r>
            <a:r>
              <a:rPr lang="it-IT" sz="2400" dirty="0" smtClean="0"/>
              <a:t> </a:t>
            </a:r>
            <a:r>
              <a:rPr lang="it-IT" sz="2400" dirty="0" err="1" smtClean="0"/>
              <a:t>subjects</a:t>
            </a:r>
            <a:r>
              <a:rPr lang="it-IT" sz="2400" dirty="0" smtClean="0"/>
              <a:t> and </a:t>
            </a:r>
            <a:r>
              <a:rPr lang="it-IT" sz="2400" dirty="0" err="1" smtClean="0"/>
              <a:t>laboratories</a:t>
            </a:r>
            <a:r>
              <a:rPr lang="it-IT" sz="2400" dirty="0" smtClean="0"/>
              <a:t>, </a:t>
            </a:r>
            <a:r>
              <a:rPr lang="it-IT" sz="2400" dirty="0" err="1" smtClean="0"/>
              <a:t>above</a:t>
            </a:r>
            <a:r>
              <a:rPr lang="it-IT" sz="2400" dirty="0" smtClean="0"/>
              <a:t> </a:t>
            </a:r>
            <a:r>
              <a:rPr lang="it-IT" sz="2400" dirty="0" err="1" smtClean="0"/>
              <a:t>all</a:t>
            </a:r>
            <a:r>
              <a:rPr lang="it-IT" sz="2400" dirty="0" smtClean="0"/>
              <a:t> in </a:t>
            </a:r>
            <a:r>
              <a:rPr lang="it-IT" sz="2400" dirty="0" err="1" smtClean="0"/>
              <a:t>technical</a:t>
            </a:r>
            <a:r>
              <a:rPr lang="it-IT" sz="2400" dirty="0"/>
              <a:t> </a:t>
            </a:r>
            <a:r>
              <a:rPr lang="it-IT" sz="2400" dirty="0" err="1" smtClean="0"/>
              <a:t>institutes</a:t>
            </a:r>
            <a:r>
              <a:rPr lang="it-IT" sz="2400" dirty="0" smtClean="0"/>
              <a:t> and </a:t>
            </a:r>
            <a:r>
              <a:rPr lang="it-IT" sz="2400" dirty="0" err="1" smtClean="0"/>
              <a:t>professional</a:t>
            </a:r>
            <a:r>
              <a:rPr lang="it-IT" sz="2400" dirty="0" smtClean="0"/>
              <a:t> </a:t>
            </a:r>
            <a:r>
              <a:rPr lang="it-IT" sz="2400" dirty="0" err="1" smtClean="0"/>
              <a:t>schools</a:t>
            </a:r>
            <a:r>
              <a:rPr lang="it-IT" sz="2400" dirty="0" smtClean="0"/>
              <a:t>, </a:t>
            </a:r>
            <a:r>
              <a:rPr lang="it-IT" sz="2400" dirty="0" err="1" smtClean="0"/>
              <a:t>both</a:t>
            </a:r>
            <a:r>
              <a:rPr lang="it-IT" sz="2400" dirty="0" smtClean="0"/>
              <a:t> in </a:t>
            </a:r>
            <a:r>
              <a:rPr lang="it-IT" sz="2400" dirty="0" err="1" smtClean="0"/>
              <a:t>terms</a:t>
            </a:r>
            <a:r>
              <a:rPr lang="it-IT" sz="2400" dirty="0" smtClean="0"/>
              <a:t> of </a:t>
            </a:r>
            <a:r>
              <a:rPr lang="it-IT" sz="2400" dirty="0" err="1" smtClean="0"/>
              <a:t>teaching</a:t>
            </a:r>
            <a:r>
              <a:rPr lang="it-IT" sz="2400" dirty="0" smtClean="0"/>
              <a:t> hours and in </a:t>
            </a:r>
            <a:r>
              <a:rPr lang="it-IT" sz="2400" dirty="0" err="1" smtClean="0"/>
              <a:t>terms</a:t>
            </a:r>
            <a:r>
              <a:rPr lang="it-IT" sz="2400" dirty="0" smtClean="0"/>
              <a:t> of </a:t>
            </a:r>
            <a:r>
              <a:rPr lang="it-IT" sz="2400" dirty="0" err="1" smtClean="0"/>
              <a:t>didactic</a:t>
            </a:r>
            <a:r>
              <a:rPr lang="it-IT" sz="2400" dirty="0" smtClean="0"/>
              <a:t> </a:t>
            </a:r>
            <a:r>
              <a:rPr lang="it-IT" sz="2400" dirty="0" err="1" smtClean="0"/>
              <a:t>programmes</a:t>
            </a:r>
            <a:r>
              <a:rPr lang="it-IT" sz="2400" dirty="0" smtClean="0"/>
              <a:t>. </a:t>
            </a:r>
            <a:endParaRPr lang="it-IT" sz="2400" dirty="0"/>
          </a:p>
          <a:p>
            <a:pPr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9133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sz="6000" dirty="0" err="1"/>
              <a:t>Contents</a:t>
            </a:r>
            <a:endParaRPr lang="it-IT" sz="60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rtl="0">
              <a:buFont typeface="+mj-lt"/>
              <a:buAutoNum type="arabicPeriod"/>
            </a:pPr>
            <a:r>
              <a:rPr lang="it-IT" sz="3600" dirty="0" err="1"/>
              <a:t>Rules</a:t>
            </a:r>
            <a:r>
              <a:rPr lang="it-IT" sz="3600" dirty="0"/>
              <a:t> of law</a:t>
            </a:r>
          </a:p>
          <a:p>
            <a:pPr marL="514350" indent="-514350" rtl="0">
              <a:buFont typeface="+mj-lt"/>
              <a:buAutoNum type="arabicPeriod"/>
            </a:pPr>
            <a:r>
              <a:rPr lang="it-IT" sz="3600" dirty="0" err="1"/>
              <a:t>Strenghts</a:t>
            </a:r>
            <a:endParaRPr lang="it-IT" sz="3600" dirty="0"/>
          </a:p>
          <a:p>
            <a:pPr marL="514350" indent="-514350" rtl="0">
              <a:buFont typeface="+mj-lt"/>
              <a:buAutoNum type="arabicPeriod"/>
            </a:pPr>
            <a:r>
              <a:rPr lang="it-IT" sz="3600" dirty="0" err="1"/>
              <a:t>Weaknesses</a:t>
            </a:r>
            <a:endParaRPr lang="it-IT" sz="3600" dirty="0"/>
          </a:p>
          <a:p>
            <a:pPr marL="514350" indent="-514350" rtl="0">
              <a:buFont typeface="+mj-lt"/>
              <a:buAutoNum type="arabicPeriod"/>
            </a:pPr>
            <a:r>
              <a:rPr lang="it-IT" sz="3600" dirty="0" err="1"/>
              <a:t>O</a:t>
            </a:r>
            <a:r>
              <a:rPr lang="it-IT" sz="3600" dirty="0" err="1" smtClean="0"/>
              <a:t>bservations</a:t>
            </a:r>
            <a:endParaRPr lang="it-IT" sz="3600" dirty="0"/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0891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/>
              <a:t>1/1 </a:t>
            </a:r>
            <a:r>
              <a:rPr lang="it-IT" sz="6700" dirty="0" err="1"/>
              <a:t>Rules</a:t>
            </a:r>
            <a:r>
              <a:rPr lang="it-IT" sz="6700" dirty="0"/>
              <a:t> of law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it-IT" sz="2800" dirty="0"/>
              <a:t>The </a:t>
            </a:r>
            <a:r>
              <a:rPr lang="it-IT" sz="2800" dirty="0" err="1"/>
              <a:t>Italian</a:t>
            </a:r>
            <a:r>
              <a:rPr lang="it-IT" sz="2800" dirty="0"/>
              <a:t> educational and </a:t>
            </a:r>
            <a:r>
              <a:rPr lang="it-IT" sz="2800" dirty="0" err="1"/>
              <a:t>vocational</a:t>
            </a:r>
            <a:r>
              <a:rPr lang="it-IT" sz="2800" dirty="0"/>
              <a:t> training system </a:t>
            </a:r>
            <a:r>
              <a:rPr lang="it-IT" sz="2800" dirty="0" err="1"/>
              <a:t>has</a:t>
            </a:r>
            <a:r>
              <a:rPr lang="it-IT" sz="2800" dirty="0"/>
              <a:t> </a:t>
            </a:r>
            <a:r>
              <a:rPr lang="it-IT" sz="2800" dirty="0" err="1"/>
              <a:t>recently</a:t>
            </a:r>
            <a:r>
              <a:rPr lang="it-IT" sz="2800" dirty="0"/>
              <a:t> </a:t>
            </a:r>
            <a:r>
              <a:rPr lang="it-IT" sz="2800" dirty="0" err="1"/>
              <a:t>been</a:t>
            </a:r>
            <a:r>
              <a:rPr lang="it-IT" sz="2800" dirty="0"/>
              <a:t> the </a:t>
            </a:r>
            <a:r>
              <a:rPr lang="it-IT" sz="2800" dirty="0" err="1"/>
              <a:t>object</a:t>
            </a:r>
            <a:r>
              <a:rPr lang="it-IT" sz="2800" dirty="0"/>
              <a:t> of </a:t>
            </a:r>
            <a:r>
              <a:rPr lang="it-IT" sz="2800" dirty="0" err="1"/>
              <a:t>several</a:t>
            </a:r>
            <a:r>
              <a:rPr lang="it-IT" sz="2800" dirty="0"/>
              <a:t> legislative </a:t>
            </a:r>
            <a:r>
              <a:rPr lang="it-IT" sz="2800" dirty="0" err="1"/>
              <a:t>actions</a:t>
            </a:r>
            <a:r>
              <a:rPr lang="it-IT" sz="2800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2400" dirty="0" err="1"/>
              <a:t>Presidential</a:t>
            </a:r>
            <a:r>
              <a:rPr lang="it-IT" sz="2400" dirty="0"/>
              <a:t> </a:t>
            </a:r>
            <a:r>
              <a:rPr lang="it-IT" sz="2400" dirty="0" err="1"/>
              <a:t>Decree</a:t>
            </a:r>
            <a:r>
              <a:rPr lang="it-IT" sz="2400" dirty="0"/>
              <a:t> 87/2010 and the </a:t>
            </a:r>
            <a:r>
              <a:rPr lang="it-IT" sz="2400" dirty="0" err="1"/>
              <a:t>following</a:t>
            </a:r>
            <a:r>
              <a:rPr lang="it-IT" sz="2400" dirty="0"/>
              <a:t> «</a:t>
            </a:r>
            <a:r>
              <a:rPr lang="it-IT" sz="2400" dirty="0" err="1"/>
              <a:t>Guidelines</a:t>
            </a:r>
            <a:r>
              <a:rPr lang="it-IT" sz="2400" dirty="0"/>
              <a:t> for the </a:t>
            </a:r>
            <a:r>
              <a:rPr lang="it-IT" sz="2400" dirty="0" err="1"/>
              <a:t>transition</a:t>
            </a:r>
            <a:r>
              <a:rPr lang="it-IT" sz="2400" dirty="0"/>
              <a:t> to the new system» of </a:t>
            </a:r>
            <a:r>
              <a:rPr lang="it-IT" sz="2400" dirty="0" err="1"/>
              <a:t>vocational</a:t>
            </a:r>
            <a:r>
              <a:rPr lang="it-IT" sz="2400" dirty="0"/>
              <a:t> </a:t>
            </a:r>
            <a:r>
              <a:rPr lang="it-IT" sz="2400" dirty="0" err="1"/>
              <a:t>schools</a:t>
            </a:r>
            <a:r>
              <a:rPr lang="it-IT" sz="2400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2400" dirty="0"/>
              <a:t>Legislative </a:t>
            </a:r>
            <a:r>
              <a:rPr lang="it-IT" sz="2400" dirty="0" err="1"/>
              <a:t>Decree</a:t>
            </a:r>
            <a:r>
              <a:rPr lang="it-IT" sz="2400" dirty="0"/>
              <a:t> 61/2017.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2400" dirty="0" err="1"/>
              <a:t>Regional</a:t>
            </a:r>
            <a:r>
              <a:rPr lang="it-IT" sz="2400" dirty="0"/>
              <a:t> Law 20/2012 </a:t>
            </a:r>
            <a:r>
              <a:rPr lang="it-IT" sz="2400" dirty="0" err="1"/>
              <a:t>about</a:t>
            </a:r>
            <a:r>
              <a:rPr lang="it-IT" sz="2400" dirty="0"/>
              <a:t> the </a:t>
            </a:r>
            <a:r>
              <a:rPr lang="it-IT" sz="2400" dirty="0" err="1"/>
              <a:t>apprenticeship</a:t>
            </a:r>
            <a:r>
              <a:rPr lang="it-IT" sz="2400" dirty="0"/>
              <a:t> training in Campania </a:t>
            </a:r>
            <a:r>
              <a:rPr lang="it-IT" sz="2400" dirty="0" err="1"/>
              <a:t>Region</a:t>
            </a:r>
            <a:r>
              <a:rPr lang="it-IT" sz="2400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2400" dirty="0"/>
              <a:t>Legislative </a:t>
            </a:r>
            <a:r>
              <a:rPr lang="it-IT" sz="2400" dirty="0" err="1"/>
              <a:t>Decree</a:t>
            </a:r>
            <a:r>
              <a:rPr lang="it-IT" sz="2400" dirty="0"/>
              <a:t> 81/2015, </a:t>
            </a:r>
            <a:r>
              <a:rPr lang="it-IT" sz="2400" dirty="0" err="1"/>
              <a:t>concerning</a:t>
            </a:r>
            <a:r>
              <a:rPr lang="it-IT" sz="2400" dirty="0"/>
              <a:t> the </a:t>
            </a:r>
            <a:r>
              <a:rPr lang="it-IT" sz="2400" dirty="0" err="1"/>
              <a:t>regulation</a:t>
            </a:r>
            <a:r>
              <a:rPr lang="it-IT" sz="2400" dirty="0"/>
              <a:t> of job </a:t>
            </a:r>
            <a:r>
              <a:rPr lang="it-IT" sz="2400" dirty="0" err="1"/>
              <a:t>contracts</a:t>
            </a:r>
            <a:r>
              <a:rPr lang="it-IT" sz="2400" dirty="0"/>
              <a:t> in </a:t>
            </a:r>
            <a:r>
              <a:rPr lang="it-IT" sz="2400" dirty="0" err="1"/>
              <a:t>Italy</a:t>
            </a:r>
            <a:r>
              <a:rPr lang="it-IT" sz="2400" dirty="0"/>
              <a:t>, with </a:t>
            </a:r>
            <a:r>
              <a:rPr lang="it-IT" sz="2400" dirty="0" err="1"/>
              <a:t>particular</a:t>
            </a:r>
            <a:r>
              <a:rPr lang="it-IT" sz="2400" dirty="0"/>
              <a:t> </a:t>
            </a:r>
            <a:r>
              <a:rPr lang="it-IT" sz="2400" dirty="0" err="1"/>
              <a:t>reference</a:t>
            </a:r>
            <a:r>
              <a:rPr lang="it-IT" sz="2400" dirty="0"/>
              <a:t> to </a:t>
            </a:r>
            <a:r>
              <a:rPr lang="it-IT" sz="2400" dirty="0" err="1"/>
              <a:t>Chapter</a:t>
            </a:r>
            <a:r>
              <a:rPr lang="it-IT" sz="2400" dirty="0"/>
              <a:t> V «</a:t>
            </a:r>
            <a:r>
              <a:rPr lang="it-IT" sz="2400" dirty="0" err="1"/>
              <a:t>Apprenticeship</a:t>
            </a:r>
            <a:r>
              <a:rPr lang="it-IT" sz="2400" dirty="0"/>
              <a:t>».</a:t>
            </a:r>
          </a:p>
          <a:p>
            <a:pPr marL="514350" indent="-514350">
              <a:buFont typeface="+mj-lt"/>
              <a:buAutoNum type="alphaLcParenR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3955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/>
              <a:t>1/2 </a:t>
            </a:r>
            <a:r>
              <a:rPr lang="it-IT" sz="6700" dirty="0" err="1"/>
              <a:t>Rules</a:t>
            </a:r>
            <a:r>
              <a:rPr lang="it-IT" sz="6700" dirty="0"/>
              <a:t> of law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457200" indent="-457200">
              <a:buFont typeface="+mj-lt"/>
              <a:buAutoNum type="alphaLcParenR" startAt="5"/>
            </a:pPr>
            <a:r>
              <a:rPr lang="it-IT" sz="2400" dirty="0"/>
              <a:t>12th of </a:t>
            </a:r>
            <a:r>
              <a:rPr lang="it-IT" sz="2400" dirty="0" err="1"/>
              <a:t>October</a:t>
            </a:r>
            <a:r>
              <a:rPr lang="it-IT" sz="2400" dirty="0"/>
              <a:t> 2015 </a:t>
            </a:r>
            <a:r>
              <a:rPr lang="it-IT" sz="2400" dirty="0" err="1"/>
              <a:t>Decree</a:t>
            </a:r>
            <a:r>
              <a:rPr lang="it-IT" sz="2400" dirty="0"/>
              <a:t> of the </a:t>
            </a:r>
            <a:r>
              <a:rPr lang="it-IT" sz="2400" dirty="0" err="1"/>
              <a:t>Ministry</a:t>
            </a:r>
            <a:r>
              <a:rPr lang="it-IT" sz="2400" dirty="0"/>
              <a:t> of </a:t>
            </a:r>
            <a:r>
              <a:rPr lang="it-IT" sz="2400" dirty="0" err="1"/>
              <a:t>Labor</a:t>
            </a:r>
            <a:r>
              <a:rPr lang="it-IT" sz="2400" dirty="0"/>
              <a:t> and Social Policy in </a:t>
            </a:r>
            <a:r>
              <a:rPr lang="it-IT" sz="2400" dirty="0" err="1"/>
              <a:t>conjunction</a:t>
            </a:r>
            <a:r>
              <a:rPr lang="it-IT" sz="2400" dirty="0"/>
              <a:t> with the </a:t>
            </a:r>
            <a:r>
              <a:rPr lang="it-IT" sz="2400" dirty="0" err="1"/>
              <a:t>Ministry</a:t>
            </a:r>
            <a:r>
              <a:rPr lang="it-IT" sz="2400" dirty="0"/>
              <a:t> of </a:t>
            </a:r>
            <a:r>
              <a:rPr lang="it-IT" sz="2400" dirty="0" err="1"/>
              <a:t>Education</a:t>
            </a:r>
            <a:r>
              <a:rPr lang="it-IT" sz="2400" dirty="0"/>
              <a:t>, </a:t>
            </a:r>
            <a:r>
              <a:rPr lang="it-IT" sz="2400" dirty="0" err="1"/>
              <a:t>Universities</a:t>
            </a:r>
            <a:r>
              <a:rPr lang="it-IT" sz="2400" dirty="0"/>
              <a:t> and </a:t>
            </a:r>
            <a:r>
              <a:rPr lang="it-IT" sz="2400" dirty="0" err="1"/>
              <a:t>Research</a:t>
            </a:r>
            <a:r>
              <a:rPr lang="it-IT" sz="2400" dirty="0"/>
              <a:t> and the </a:t>
            </a:r>
            <a:r>
              <a:rPr lang="it-IT" sz="2400" dirty="0" err="1"/>
              <a:t>Ministry</a:t>
            </a:r>
            <a:r>
              <a:rPr lang="it-IT" sz="2400" dirty="0"/>
              <a:t> of Economy and Finance, </a:t>
            </a:r>
            <a:r>
              <a:rPr lang="it-IT" sz="2400" dirty="0" err="1"/>
              <a:t>concerning</a:t>
            </a:r>
            <a:r>
              <a:rPr lang="it-IT" sz="2400" dirty="0"/>
              <a:t> the </a:t>
            </a:r>
            <a:r>
              <a:rPr lang="it-IT" sz="2400" dirty="0" err="1"/>
              <a:t>definition</a:t>
            </a:r>
            <a:r>
              <a:rPr lang="it-IT" sz="2400" dirty="0"/>
              <a:t> of the training </a:t>
            </a:r>
            <a:r>
              <a:rPr lang="it-IT" sz="2400" dirty="0" err="1"/>
              <a:t>standards</a:t>
            </a:r>
            <a:r>
              <a:rPr lang="it-IT" sz="2400" dirty="0"/>
              <a:t> of the </a:t>
            </a:r>
            <a:r>
              <a:rPr lang="it-IT" sz="2400" dirty="0" err="1"/>
              <a:t>apprenticeship</a:t>
            </a:r>
            <a:r>
              <a:rPr lang="it-IT" sz="2400" dirty="0"/>
              <a:t>, </a:t>
            </a:r>
            <a:r>
              <a:rPr lang="it-IT" sz="2400" dirty="0" err="1"/>
              <a:t>according</a:t>
            </a:r>
            <a:r>
              <a:rPr lang="it-IT" sz="2400" dirty="0"/>
              <a:t> to the </a:t>
            </a:r>
            <a:r>
              <a:rPr lang="it-IT" sz="2400" dirty="0" err="1"/>
              <a:t>article</a:t>
            </a:r>
            <a:r>
              <a:rPr lang="it-IT" sz="2400" dirty="0"/>
              <a:t> 46 of the Legislative </a:t>
            </a:r>
            <a:r>
              <a:rPr lang="it-IT" sz="2400" dirty="0" err="1"/>
              <a:t>Decree</a:t>
            </a:r>
            <a:r>
              <a:rPr lang="it-IT" sz="2400" dirty="0"/>
              <a:t> 81/2015.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it-IT" sz="2400" dirty="0" err="1"/>
              <a:t>Resolution</a:t>
            </a:r>
            <a:r>
              <a:rPr lang="it-IT" sz="2400" dirty="0"/>
              <a:t> of the </a:t>
            </a:r>
            <a:r>
              <a:rPr lang="it-IT" sz="2400" dirty="0" err="1"/>
              <a:t>Regional</a:t>
            </a:r>
            <a:r>
              <a:rPr lang="it-IT" sz="2400" dirty="0"/>
              <a:t> </a:t>
            </a:r>
            <a:r>
              <a:rPr lang="it-IT" sz="2400" dirty="0" err="1"/>
              <a:t>Council</a:t>
            </a:r>
            <a:r>
              <a:rPr lang="it-IT" sz="2400" dirty="0"/>
              <a:t> 522/2016 «</a:t>
            </a:r>
            <a:r>
              <a:rPr lang="it-IT" sz="2400" dirty="0" err="1"/>
              <a:t>Guidelines</a:t>
            </a:r>
            <a:r>
              <a:rPr lang="it-IT" sz="2400" dirty="0"/>
              <a:t> for the </a:t>
            </a:r>
            <a:r>
              <a:rPr lang="it-IT" sz="2400" dirty="0" err="1"/>
              <a:t>professional</a:t>
            </a:r>
            <a:r>
              <a:rPr lang="it-IT" sz="2400" dirty="0"/>
              <a:t> training: </a:t>
            </a:r>
            <a:r>
              <a:rPr lang="it-IT" sz="2400" dirty="0" err="1"/>
              <a:t>regulation</a:t>
            </a:r>
            <a:r>
              <a:rPr lang="it-IT" sz="2400" dirty="0"/>
              <a:t> of the training </a:t>
            </a:r>
            <a:r>
              <a:rPr lang="it-IT" sz="2400" dirty="0" err="1"/>
              <a:t>standards</a:t>
            </a:r>
            <a:r>
              <a:rPr lang="it-IT" sz="2400" dirty="0"/>
              <a:t> of the </a:t>
            </a:r>
            <a:r>
              <a:rPr lang="it-IT" sz="2400" dirty="0" err="1"/>
              <a:t>apprenticeship</a:t>
            </a:r>
            <a:r>
              <a:rPr lang="it-IT" sz="2400" dirty="0"/>
              <a:t> under the Legislative </a:t>
            </a:r>
            <a:r>
              <a:rPr lang="it-IT" sz="2400" dirty="0" err="1"/>
              <a:t>Decree</a:t>
            </a:r>
            <a:r>
              <a:rPr lang="it-IT" sz="2400" dirty="0"/>
              <a:t> 81/2015 and the 12th of </a:t>
            </a:r>
            <a:r>
              <a:rPr lang="it-IT" sz="2400" dirty="0" err="1"/>
              <a:t>October</a:t>
            </a:r>
            <a:r>
              <a:rPr lang="it-IT" sz="2400" dirty="0"/>
              <a:t> 2015 </a:t>
            </a:r>
            <a:r>
              <a:rPr lang="it-IT" sz="2400" dirty="0" err="1"/>
              <a:t>Ministerial</a:t>
            </a:r>
            <a:r>
              <a:rPr lang="it-IT" sz="2400" dirty="0"/>
              <a:t> </a:t>
            </a:r>
            <a:r>
              <a:rPr lang="it-IT" sz="2400" dirty="0" err="1"/>
              <a:t>Decree</a:t>
            </a:r>
            <a:r>
              <a:rPr lang="it-IT" sz="2400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2080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/>
              <a:t>2/1 </a:t>
            </a:r>
            <a:r>
              <a:rPr lang="it-IT" sz="6700" dirty="0" err="1"/>
              <a:t>Strenghts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/>
              <a:t>The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vocational</a:t>
            </a:r>
            <a:r>
              <a:rPr lang="it-IT" sz="2400" dirty="0"/>
              <a:t>, educational and training system </a:t>
            </a:r>
            <a:r>
              <a:rPr lang="it-IT" sz="2400" dirty="0" err="1"/>
              <a:t>places</a:t>
            </a:r>
            <a:r>
              <a:rPr lang="it-IT" sz="2400" dirty="0"/>
              <a:t> </a:t>
            </a:r>
            <a:r>
              <a:rPr lang="it-IT" sz="2400" dirty="0" err="1"/>
              <a:t>emphasis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only</a:t>
            </a:r>
            <a:r>
              <a:rPr lang="it-IT" sz="2400" dirty="0"/>
              <a:t> on the </a:t>
            </a:r>
            <a:r>
              <a:rPr lang="it-IT" sz="2400" dirty="0" err="1"/>
              <a:t>subjects</a:t>
            </a:r>
            <a:r>
              <a:rPr lang="it-IT" sz="2400" dirty="0"/>
              <a:t> and skills of </a:t>
            </a:r>
            <a:r>
              <a:rPr lang="it-IT" sz="2400" dirty="0" err="1"/>
              <a:t>specialization</a:t>
            </a:r>
            <a:r>
              <a:rPr lang="it-IT" sz="2400" dirty="0"/>
              <a:t>, </a:t>
            </a:r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also</a:t>
            </a:r>
            <a:r>
              <a:rPr lang="it-IT" sz="2400" dirty="0"/>
              <a:t> on a </a:t>
            </a:r>
            <a:r>
              <a:rPr lang="it-IT" sz="2400" dirty="0" err="1"/>
              <a:t>basic</a:t>
            </a:r>
            <a:r>
              <a:rPr lang="it-IT" sz="2400" dirty="0"/>
              <a:t> </a:t>
            </a:r>
            <a:r>
              <a:rPr lang="it-IT" sz="2400" dirty="0" err="1"/>
              <a:t>linguistic</a:t>
            </a:r>
            <a:r>
              <a:rPr lang="it-IT" sz="2400" dirty="0"/>
              <a:t>, </a:t>
            </a:r>
            <a:r>
              <a:rPr lang="it-IT" sz="2400" dirty="0" err="1"/>
              <a:t>mathematical</a:t>
            </a:r>
            <a:r>
              <a:rPr lang="it-IT" sz="2400" dirty="0"/>
              <a:t>, </a:t>
            </a:r>
            <a:r>
              <a:rPr lang="it-IT" sz="2400" dirty="0" err="1"/>
              <a:t>historical</a:t>
            </a:r>
            <a:r>
              <a:rPr lang="it-IT" sz="2400" dirty="0"/>
              <a:t>, cultural and social </a:t>
            </a:r>
            <a:r>
              <a:rPr lang="it-IT" sz="2400" dirty="0" err="1"/>
              <a:t>education</a:t>
            </a:r>
            <a:r>
              <a:rPr lang="it-IT" sz="2400" dirty="0"/>
              <a:t> </a:t>
            </a:r>
            <a:r>
              <a:rPr lang="it-IT" sz="2400" dirty="0" err="1"/>
              <a:t>whose</a:t>
            </a:r>
            <a:r>
              <a:rPr lang="it-IT" sz="2400" dirty="0"/>
              <a:t> </a:t>
            </a:r>
            <a:r>
              <a:rPr lang="it-IT" sz="2400" dirty="0" err="1"/>
              <a:t>aim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to make </a:t>
            </a:r>
            <a:r>
              <a:rPr lang="it-IT" sz="2400" dirty="0" err="1"/>
              <a:t>students</a:t>
            </a:r>
            <a:r>
              <a:rPr lang="it-IT" sz="2400" dirty="0"/>
              <a:t> </a:t>
            </a:r>
            <a:r>
              <a:rPr lang="it-IT" sz="2400" dirty="0" err="1"/>
              <a:t>enhance</a:t>
            </a:r>
            <a:r>
              <a:rPr lang="it-IT" sz="2400" dirty="0"/>
              <a:t> </a:t>
            </a:r>
            <a:r>
              <a:rPr lang="it-IT" sz="2400" dirty="0" err="1"/>
              <a:t>citizenship</a:t>
            </a:r>
            <a:r>
              <a:rPr lang="it-IT" sz="2400" dirty="0"/>
              <a:t> skills, </a:t>
            </a:r>
            <a:r>
              <a:rPr lang="it-IT" sz="2400" dirty="0" err="1"/>
              <a:t>critical</a:t>
            </a:r>
            <a:r>
              <a:rPr lang="it-IT" sz="2400" dirty="0"/>
              <a:t> </a:t>
            </a:r>
            <a:r>
              <a:rPr lang="it-IT" sz="2400" dirty="0" err="1"/>
              <a:t>sense</a:t>
            </a:r>
            <a:r>
              <a:rPr lang="it-IT" sz="2400" dirty="0"/>
              <a:t> and the </a:t>
            </a:r>
            <a:r>
              <a:rPr lang="it-IT" sz="2400" dirty="0" err="1"/>
              <a:t>ability</a:t>
            </a:r>
            <a:r>
              <a:rPr lang="it-IT" sz="2400" dirty="0"/>
              <a:t> to plan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own</a:t>
            </a:r>
            <a:r>
              <a:rPr lang="it-IT" sz="2400" dirty="0"/>
              <a:t> life and work </a:t>
            </a:r>
            <a:r>
              <a:rPr lang="it-IT" sz="2400" dirty="0" err="1"/>
              <a:t>autonomously</a:t>
            </a:r>
            <a:r>
              <a:rPr lang="it-IT" sz="2400" dirty="0"/>
              <a:t>. </a:t>
            </a:r>
            <a:r>
              <a:rPr lang="it-IT" sz="2400" dirty="0" err="1"/>
              <a:t>Altough</a:t>
            </a:r>
            <a:r>
              <a:rPr lang="it-IT" sz="2400" dirty="0"/>
              <a:t> the </a:t>
            </a:r>
            <a:r>
              <a:rPr lang="it-IT" sz="2400" dirty="0" err="1"/>
              <a:t>percentage</a:t>
            </a:r>
            <a:r>
              <a:rPr lang="it-IT" sz="2400" dirty="0"/>
              <a:t> of </a:t>
            </a:r>
            <a:r>
              <a:rPr lang="it-IT" sz="2400" dirty="0" err="1"/>
              <a:t>unemployed</a:t>
            </a:r>
            <a:r>
              <a:rPr lang="it-IT" sz="2400" dirty="0"/>
              <a:t> </a:t>
            </a:r>
            <a:r>
              <a:rPr lang="it-IT" sz="2400" dirty="0" err="1"/>
              <a:t>young</a:t>
            </a:r>
            <a:r>
              <a:rPr lang="it-IT" sz="2400" dirty="0"/>
              <a:t> </a:t>
            </a:r>
            <a:r>
              <a:rPr lang="it-IT" sz="2400" dirty="0" err="1"/>
              <a:t>people</a:t>
            </a:r>
            <a:r>
              <a:rPr lang="it-IT" sz="2400" dirty="0"/>
              <a:t> </a:t>
            </a:r>
            <a:r>
              <a:rPr lang="it-IT" sz="2400" dirty="0" err="1"/>
              <a:t>has</a:t>
            </a:r>
            <a:r>
              <a:rPr lang="it-IT" sz="2400" dirty="0"/>
              <a:t> </a:t>
            </a:r>
            <a:r>
              <a:rPr lang="it-IT" sz="2400" dirty="0" err="1"/>
              <a:t>increased</a:t>
            </a:r>
            <a:r>
              <a:rPr lang="it-IT" sz="2400" dirty="0"/>
              <a:t> in the last </a:t>
            </a:r>
            <a:r>
              <a:rPr lang="it-IT" sz="2400" dirty="0" err="1"/>
              <a:t>years</a:t>
            </a:r>
            <a:r>
              <a:rPr lang="it-IT" sz="2400" dirty="0"/>
              <a:t>,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students</a:t>
            </a:r>
            <a:r>
              <a:rPr lang="it-IT" sz="2400" dirty="0"/>
              <a:t> </a:t>
            </a:r>
            <a:r>
              <a:rPr lang="it-IT" sz="2400" dirty="0" err="1"/>
              <a:t>really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a </a:t>
            </a:r>
            <a:r>
              <a:rPr lang="it-IT" sz="2400" dirty="0" err="1"/>
              <a:t>bent</a:t>
            </a:r>
            <a:r>
              <a:rPr lang="it-IT" sz="2400" dirty="0"/>
              <a:t> for </a:t>
            </a:r>
            <a:r>
              <a:rPr lang="it-IT" sz="2400" dirty="0" err="1"/>
              <a:t>individual</a:t>
            </a:r>
            <a:r>
              <a:rPr lang="it-IT" sz="2400" dirty="0"/>
              <a:t> </a:t>
            </a:r>
            <a:r>
              <a:rPr lang="it-IT" sz="2400" dirty="0" err="1"/>
              <a:t>enterprise</a:t>
            </a:r>
            <a:r>
              <a:rPr lang="it-IT" sz="2400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6112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/>
              <a:t>2/2 </a:t>
            </a:r>
            <a:r>
              <a:rPr lang="it-IT" sz="6700" dirty="0" err="1"/>
              <a:t>Strenghts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endParaRPr lang="it-IT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2400" dirty="0"/>
              <a:t>The legislative </a:t>
            </a:r>
            <a:r>
              <a:rPr lang="it-IT" sz="2400" dirty="0" err="1"/>
              <a:t>decrees</a:t>
            </a:r>
            <a:r>
              <a:rPr lang="it-IT" sz="2400" dirty="0"/>
              <a:t> </a:t>
            </a:r>
            <a:r>
              <a:rPr lang="it-IT" sz="2400" dirty="0" err="1"/>
              <a:t>mentioned</a:t>
            </a:r>
            <a:r>
              <a:rPr lang="it-IT" sz="2400" dirty="0"/>
              <a:t> </a:t>
            </a:r>
            <a:r>
              <a:rPr lang="it-IT" sz="2400" dirty="0" err="1"/>
              <a:t>above</a:t>
            </a:r>
            <a:r>
              <a:rPr lang="it-IT" sz="2400" dirty="0"/>
              <a:t> are a </a:t>
            </a:r>
            <a:r>
              <a:rPr lang="it-IT" sz="2400" dirty="0" err="1"/>
              <a:t>good</a:t>
            </a:r>
            <a:r>
              <a:rPr lang="it-IT" sz="2400" dirty="0"/>
              <a:t> chance to </a:t>
            </a:r>
            <a:r>
              <a:rPr lang="it-IT" sz="2400" dirty="0" err="1"/>
              <a:t>strengthen</a:t>
            </a:r>
            <a:r>
              <a:rPr lang="it-IT" sz="2400" dirty="0"/>
              <a:t> the </a:t>
            </a:r>
            <a:r>
              <a:rPr lang="it-IT" sz="2400" dirty="0" err="1"/>
              <a:t>relationship</a:t>
            </a:r>
            <a:r>
              <a:rPr lang="it-IT" sz="2400" dirty="0"/>
              <a:t> </a:t>
            </a:r>
            <a:r>
              <a:rPr lang="it-IT" sz="2400" dirty="0" err="1"/>
              <a:t>between</a:t>
            </a:r>
            <a:r>
              <a:rPr lang="it-IT" sz="2400" dirty="0"/>
              <a:t> </a:t>
            </a:r>
            <a:r>
              <a:rPr lang="it-IT" sz="2400" dirty="0" err="1"/>
              <a:t>school</a:t>
            </a:r>
            <a:r>
              <a:rPr lang="it-IT" sz="2400" dirty="0"/>
              <a:t> and </a:t>
            </a:r>
            <a:r>
              <a:rPr lang="it-IT" sz="2400" dirty="0" err="1"/>
              <a:t>labour</a:t>
            </a:r>
            <a:r>
              <a:rPr lang="it-IT" sz="2400" dirty="0"/>
              <a:t> market. </a:t>
            </a:r>
            <a:r>
              <a:rPr lang="it-IT" sz="2400" dirty="0" err="1"/>
              <a:t>They</a:t>
            </a:r>
            <a:r>
              <a:rPr lang="it-IT" sz="2400" dirty="0"/>
              <a:t> introduce </a:t>
            </a:r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forms</a:t>
            </a:r>
            <a:r>
              <a:rPr lang="it-IT" sz="2400" dirty="0"/>
              <a:t> of </a:t>
            </a:r>
            <a:r>
              <a:rPr lang="it-IT" sz="2400" dirty="0" err="1"/>
              <a:t>cooperation</a:t>
            </a:r>
            <a:r>
              <a:rPr lang="it-IT" sz="2400" dirty="0"/>
              <a:t> </a:t>
            </a:r>
            <a:r>
              <a:rPr lang="it-IT" sz="2400" dirty="0" err="1"/>
              <a:t>between</a:t>
            </a:r>
            <a:r>
              <a:rPr lang="it-IT" sz="2400" dirty="0"/>
              <a:t> </a:t>
            </a:r>
            <a:r>
              <a:rPr lang="it-IT" sz="2400" dirty="0" err="1"/>
              <a:t>school</a:t>
            </a:r>
            <a:r>
              <a:rPr lang="it-IT" sz="2400" dirty="0"/>
              <a:t> and </a:t>
            </a:r>
            <a:r>
              <a:rPr lang="it-IT" sz="2400" dirty="0" err="1"/>
              <a:t>labour</a:t>
            </a:r>
            <a:r>
              <a:rPr lang="it-IT" sz="2400" dirty="0"/>
              <a:t> market:</a:t>
            </a:r>
          </a:p>
          <a:p>
            <a:pPr marL="627063" lvl="0" indent="-357188">
              <a:buFont typeface="+mj-lt"/>
              <a:buAutoNum type="romanLcPeriod"/>
            </a:pPr>
            <a:r>
              <a:rPr lang="it-IT" sz="2400" dirty="0"/>
              <a:t>the School-Work </a:t>
            </a:r>
            <a:r>
              <a:rPr lang="it-IT" sz="2400" dirty="0" err="1"/>
              <a:t>Alternation</a:t>
            </a:r>
            <a:r>
              <a:rPr lang="it-IT" sz="2400" dirty="0"/>
              <a:t> Project;</a:t>
            </a:r>
          </a:p>
          <a:p>
            <a:pPr marL="627063" lvl="0" indent="-357188">
              <a:buFont typeface="+mj-lt"/>
              <a:buAutoNum type="romanLcPeriod"/>
            </a:pPr>
            <a:r>
              <a:rPr lang="it-IT" sz="2400" dirty="0"/>
              <a:t>the «dual system» (</a:t>
            </a:r>
            <a:r>
              <a:rPr lang="it-IT" sz="2400" dirty="0" err="1"/>
              <a:t>school</a:t>
            </a:r>
            <a:r>
              <a:rPr lang="it-IT" sz="2400" dirty="0"/>
              <a:t> + </a:t>
            </a:r>
            <a:r>
              <a:rPr lang="it-IT" sz="2400" dirty="0" err="1"/>
              <a:t>apprenticeship</a:t>
            </a:r>
            <a:r>
              <a:rPr lang="it-IT" sz="2400" dirty="0"/>
              <a:t> </a:t>
            </a:r>
            <a:r>
              <a:rPr lang="it-IT" sz="2400" dirty="0" err="1"/>
              <a:t>contract</a:t>
            </a:r>
            <a:r>
              <a:rPr lang="it-IT" sz="2400" dirty="0"/>
              <a:t>).</a:t>
            </a:r>
          </a:p>
          <a:p>
            <a:pPr marL="269875" lvl="0" indent="0">
              <a:buNone/>
            </a:pPr>
            <a:r>
              <a:rPr lang="it-IT" sz="2400" dirty="0" err="1"/>
              <a:t>These</a:t>
            </a:r>
            <a:r>
              <a:rPr lang="it-IT" sz="2400" dirty="0"/>
              <a:t> </a:t>
            </a:r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forms</a:t>
            </a:r>
            <a:r>
              <a:rPr lang="it-IT" sz="2400" dirty="0"/>
              <a:t> of </a:t>
            </a:r>
            <a:r>
              <a:rPr lang="it-IT" sz="2400" dirty="0" err="1"/>
              <a:t>cooperation</a:t>
            </a:r>
            <a:r>
              <a:rPr lang="it-IT" sz="2400" dirty="0"/>
              <a:t> </a:t>
            </a:r>
            <a:r>
              <a:rPr lang="it-IT" sz="2400" dirty="0" err="1"/>
              <a:t>between</a:t>
            </a:r>
            <a:r>
              <a:rPr lang="it-IT" sz="2400" dirty="0"/>
              <a:t> </a:t>
            </a:r>
            <a:r>
              <a:rPr lang="it-IT" sz="2400" dirty="0" err="1"/>
              <a:t>school</a:t>
            </a:r>
            <a:r>
              <a:rPr lang="it-IT" sz="2400" dirty="0"/>
              <a:t> and </a:t>
            </a:r>
            <a:r>
              <a:rPr lang="it-IT" sz="2400" dirty="0" err="1"/>
              <a:t>labour</a:t>
            </a:r>
            <a:r>
              <a:rPr lang="it-IT" sz="2400" dirty="0"/>
              <a:t> market are </a:t>
            </a:r>
            <a:r>
              <a:rPr lang="it-IT" sz="2400" dirty="0" err="1"/>
              <a:t>performed</a:t>
            </a:r>
            <a:r>
              <a:rPr lang="it-IT" sz="2400" dirty="0"/>
              <a:t> in </a:t>
            </a:r>
            <a:r>
              <a:rPr lang="it-IT" sz="2400" dirty="0" err="1"/>
              <a:t>each</a:t>
            </a:r>
            <a:r>
              <a:rPr lang="it-IT" sz="2400" dirty="0"/>
              <a:t> </a:t>
            </a:r>
            <a:r>
              <a:rPr lang="it-IT" sz="2400" dirty="0" err="1"/>
              <a:t>type</a:t>
            </a:r>
            <a:r>
              <a:rPr lang="it-IT" sz="2400" dirty="0"/>
              <a:t> of high </a:t>
            </a:r>
            <a:r>
              <a:rPr lang="it-IT" sz="2400" dirty="0" err="1"/>
              <a:t>school</a:t>
            </a:r>
            <a:r>
              <a:rPr lang="it-IT" sz="2400" dirty="0"/>
              <a:t>.</a:t>
            </a:r>
          </a:p>
          <a:p>
            <a:pPr marL="269875" lvl="0" indent="0">
              <a:buNone/>
            </a:pP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important</a:t>
            </a:r>
            <a:r>
              <a:rPr lang="it-IT" sz="2400" dirty="0"/>
              <a:t> to </a:t>
            </a:r>
            <a:r>
              <a:rPr lang="it-IT" sz="2400" dirty="0" err="1"/>
              <a:t>implement</a:t>
            </a:r>
            <a:r>
              <a:rPr lang="it-IT" sz="2400" dirty="0"/>
              <a:t> the dual system in </a:t>
            </a:r>
            <a:r>
              <a:rPr lang="it-IT" sz="2400" dirty="0" err="1"/>
              <a:t>technical</a:t>
            </a:r>
            <a:r>
              <a:rPr lang="it-IT" sz="2400" dirty="0"/>
              <a:t> </a:t>
            </a:r>
            <a:r>
              <a:rPr lang="it-IT" sz="2400" dirty="0" err="1"/>
              <a:t>schools</a:t>
            </a:r>
            <a:r>
              <a:rPr lang="it-IT" sz="2400" dirty="0"/>
              <a:t> so </a:t>
            </a:r>
            <a:r>
              <a:rPr lang="it-IT" sz="2400" dirty="0" err="1"/>
              <a:t>that</a:t>
            </a:r>
            <a:r>
              <a:rPr lang="it-IT" sz="2400" dirty="0"/>
              <a:t> the educational and </a:t>
            </a:r>
            <a:r>
              <a:rPr lang="it-IT" sz="2400" dirty="0" err="1"/>
              <a:t>working</a:t>
            </a:r>
            <a:r>
              <a:rPr lang="it-IT" sz="2400" dirty="0"/>
              <a:t> </a:t>
            </a:r>
            <a:r>
              <a:rPr lang="it-IT" sz="2400" dirty="0" err="1"/>
              <a:t>experience</a:t>
            </a:r>
            <a:r>
              <a:rPr lang="it-IT" sz="2400" dirty="0"/>
              <a:t> </a:t>
            </a:r>
            <a:r>
              <a:rPr lang="it-IT" sz="2400" dirty="0" err="1"/>
              <a:t>would</a:t>
            </a:r>
            <a:r>
              <a:rPr lang="it-IT" sz="2400" dirty="0"/>
              <a:t> be an incentive for a </a:t>
            </a:r>
            <a:r>
              <a:rPr lang="it-IT" sz="2400" dirty="0" err="1"/>
              <a:t>polytechnic</a:t>
            </a:r>
            <a:r>
              <a:rPr lang="it-IT" sz="2400" dirty="0"/>
              <a:t> </a:t>
            </a:r>
            <a:r>
              <a:rPr lang="it-IT" sz="2400" dirty="0" err="1"/>
              <a:t>education</a:t>
            </a:r>
            <a:r>
              <a:rPr lang="it-IT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66025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/>
              <a:t>3/1 </a:t>
            </a:r>
            <a:r>
              <a:rPr lang="it-IT" sz="6700" dirty="0" err="1"/>
              <a:t>Weaknesses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it-IT" sz="2800" dirty="0"/>
              <a:t>The </a:t>
            </a:r>
            <a:r>
              <a:rPr lang="it-IT" sz="2800" dirty="0" err="1"/>
              <a:t>main</a:t>
            </a:r>
            <a:r>
              <a:rPr lang="it-IT" sz="2800" dirty="0"/>
              <a:t> </a:t>
            </a:r>
            <a:r>
              <a:rPr lang="it-IT" sz="2800" dirty="0" err="1"/>
              <a:t>obstacles</a:t>
            </a:r>
            <a:r>
              <a:rPr lang="it-IT" sz="2800" dirty="0"/>
              <a:t> to the </a:t>
            </a:r>
            <a:r>
              <a:rPr lang="it-IT" sz="2800" dirty="0" err="1"/>
              <a:t>implementation</a:t>
            </a:r>
            <a:r>
              <a:rPr lang="it-IT" sz="2800" dirty="0"/>
              <a:t> of the dual system and of the </a:t>
            </a:r>
            <a:r>
              <a:rPr lang="it-IT" sz="2800" dirty="0" err="1"/>
              <a:t>school</a:t>
            </a:r>
            <a:r>
              <a:rPr lang="it-IT" sz="2800" dirty="0"/>
              <a:t>-work </a:t>
            </a:r>
            <a:r>
              <a:rPr lang="it-IT" sz="2800" dirty="0" err="1"/>
              <a:t>alternation</a:t>
            </a:r>
            <a:r>
              <a:rPr lang="it-IT" sz="2800" dirty="0"/>
              <a:t> are the </a:t>
            </a:r>
            <a:r>
              <a:rPr lang="it-IT" sz="2800" dirty="0" err="1"/>
              <a:t>following</a:t>
            </a:r>
            <a:r>
              <a:rPr lang="it-IT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The </a:t>
            </a:r>
            <a:r>
              <a:rPr lang="it-IT" sz="2400" dirty="0" err="1"/>
              <a:t>weak</a:t>
            </a:r>
            <a:r>
              <a:rPr lang="it-IT" sz="2400" dirty="0"/>
              <a:t> training </a:t>
            </a:r>
            <a:r>
              <a:rPr lang="it-IT" sz="2400" dirty="0" err="1"/>
              <a:t>tradition</a:t>
            </a:r>
            <a:r>
              <a:rPr lang="it-IT" sz="2400" dirty="0"/>
              <a:t> of the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enterprise</a:t>
            </a:r>
            <a:r>
              <a:rPr lang="it-IT" sz="2400" dirty="0"/>
              <a:t>, </a:t>
            </a:r>
            <a:r>
              <a:rPr lang="it-IT" sz="2400" dirty="0" err="1"/>
              <a:t>above</a:t>
            </a:r>
            <a:r>
              <a:rPr lang="it-IT" sz="2400" dirty="0"/>
              <a:t> </a:t>
            </a:r>
            <a:r>
              <a:rPr lang="it-IT" sz="2400" dirty="0" err="1"/>
              <a:t>all</a:t>
            </a:r>
            <a:r>
              <a:rPr lang="it-IT" sz="2400" dirty="0"/>
              <a:t> of the small and/or medium </a:t>
            </a:r>
            <a:r>
              <a:rPr lang="it-IT" sz="2400" dirty="0" err="1"/>
              <a:t>sized</a:t>
            </a:r>
            <a:r>
              <a:rPr lang="it-IT" sz="2400" dirty="0"/>
              <a:t> companies.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entrepreneurs</a:t>
            </a:r>
            <a:r>
              <a:rPr lang="it-IT" sz="2400" dirty="0"/>
              <a:t> are </a:t>
            </a:r>
            <a:r>
              <a:rPr lang="it-IT" sz="2400" dirty="0" err="1"/>
              <a:t>unprepared</a:t>
            </a:r>
            <a:r>
              <a:rPr lang="it-IT" sz="2400" dirty="0"/>
              <a:t> to </a:t>
            </a:r>
            <a:r>
              <a:rPr lang="it-IT" sz="2400" dirty="0" err="1"/>
              <a:t>train</a:t>
            </a:r>
            <a:r>
              <a:rPr lang="it-IT" sz="2400" dirty="0"/>
              <a:t> </a:t>
            </a:r>
            <a:r>
              <a:rPr lang="it-IT" sz="2400" dirty="0" err="1"/>
              <a:t>successfully</a:t>
            </a:r>
            <a:r>
              <a:rPr lang="it-IT" sz="2400" dirty="0"/>
              <a:t> </a:t>
            </a:r>
            <a:r>
              <a:rPr lang="it-IT" sz="2400" dirty="0" err="1"/>
              <a:t>young</a:t>
            </a:r>
            <a:r>
              <a:rPr lang="it-IT" sz="2400" dirty="0"/>
              <a:t> </a:t>
            </a:r>
            <a:r>
              <a:rPr lang="it-IT" sz="2400" dirty="0" err="1"/>
              <a:t>workers</a:t>
            </a:r>
            <a:r>
              <a:rPr lang="it-IT" sz="2400" dirty="0"/>
              <a:t>. </a:t>
            </a:r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expect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school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carry</a:t>
            </a:r>
            <a:r>
              <a:rPr lang="it-IT" sz="2400" dirty="0"/>
              <a:t> out </a:t>
            </a:r>
            <a:r>
              <a:rPr lang="it-IT" sz="2400" dirty="0" err="1"/>
              <a:t>all</a:t>
            </a:r>
            <a:r>
              <a:rPr lang="it-IT" sz="2400" dirty="0"/>
              <a:t> the training </a:t>
            </a:r>
            <a:r>
              <a:rPr lang="it-IT" sz="2400" dirty="0" err="1"/>
              <a:t>activities</a:t>
            </a:r>
            <a:r>
              <a:rPr lang="it-IT" sz="2400" dirty="0"/>
              <a:t> </a:t>
            </a:r>
            <a:r>
              <a:rPr lang="it-IT" sz="2400" dirty="0" err="1"/>
              <a:t>because</a:t>
            </a:r>
            <a:r>
              <a:rPr lang="it-IT" sz="2400" dirty="0"/>
              <a:t> in </a:t>
            </a:r>
            <a:r>
              <a:rPr lang="it-IT" sz="2400" dirty="0" err="1"/>
              <a:t>most</a:t>
            </a:r>
            <a:r>
              <a:rPr lang="it-IT" sz="2400" dirty="0"/>
              <a:t> </a:t>
            </a:r>
            <a:r>
              <a:rPr lang="it-IT" sz="2400" dirty="0" err="1"/>
              <a:t>cases</a:t>
            </a:r>
            <a:r>
              <a:rPr lang="it-IT" sz="2400" dirty="0"/>
              <a:t> </a:t>
            </a:r>
            <a:r>
              <a:rPr lang="it-IT" sz="2400" dirty="0" err="1"/>
              <a:t>they</a:t>
            </a:r>
            <a:r>
              <a:rPr lang="it-IT" sz="2400" dirty="0"/>
              <a:t> are </a:t>
            </a:r>
            <a:r>
              <a:rPr lang="it-IT" sz="2400" dirty="0" err="1"/>
              <a:t>not</a:t>
            </a:r>
            <a:r>
              <a:rPr lang="it-IT" sz="2400" dirty="0"/>
              <a:t> ready to </a:t>
            </a:r>
            <a:r>
              <a:rPr lang="it-IT" sz="2400" dirty="0" err="1"/>
              <a:t>invest</a:t>
            </a:r>
            <a:r>
              <a:rPr lang="it-IT" sz="2400" dirty="0"/>
              <a:t>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valuable</a:t>
            </a:r>
            <a:r>
              <a:rPr lang="it-IT" sz="2400" dirty="0"/>
              <a:t> time in the training of </a:t>
            </a:r>
            <a:r>
              <a:rPr lang="it-IT" sz="2400" dirty="0" err="1"/>
              <a:t>students</a:t>
            </a:r>
            <a:r>
              <a:rPr lang="it-IT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The </a:t>
            </a:r>
            <a:r>
              <a:rPr lang="it-IT" sz="2400" dirty="0" err="1"/>
              <a:t>school</a:t>
            </a:r>
            <a:r>
              <a:rPr lang="it-IT" sz="2400" dirty="0"/>
              <a:t> curricula are </a:t>
            </a:r>
            <a:r>
              <a:rPr lang="it-IT" sz="2400" dirty="0" err="1"/>
              <a:t>theoretical</a:t>
            </a:r>
            <a:r>
              <a:rPr lang="it-IT" sz="2400" dirty="0"/>
              <a:t> and far from </a:t>
            </a:r>
            <a:r>
              <a:rPr lang="it-IT" sz="2400" dirty="0" err="1"/>
              <a:t>both</a:t>
            </a:r>
            <a:r>
              <a:rPr lang="it-IT" sz="2400" dirty="0"/>
              <a:t> the </a:t>
            </a:r>
            <a:r>
              <a:rPr lang="it-IT" sz="2400" dirty="0" err="1"/>
              <a:t>real</a:t>
            </a:r>
            <a:r>
              <a:rPr lang="it-IT" sz="2400" dirty="0"/>
              <a:t> world of work and the </a:t>
            </a:r>
            <a:r>
              <a:rPr lang="it-IT" sz="2400" dirty="0" err="1"/>
              <a:t>present</a:t>
            </a:r>
            <a:r>
              <a:rPr lang="it-IT" sz="2400" dirty="0"/>
              <a:t> demand of the </a:t>
            </a:r>
            <a:r>
              <a:rPr lang="it-IT" sz="2400" dirty="0" err="1"/>
              <a:t>labour</a:t>
            </a:r>
            <a:r>
              <a:rPr lang="it-IT" sz="2400" dirty="0"/>
              <a:t> market. </a:t>
            </a:r>
            <a:r>
              <a:rPr lang="it-IT" sz="2400" dirty="0" err="1"/>
              <a:t>Actually</a:t>
            </a:r>
            <a:r>
              <a:rPr lang="it-IT" sz="2400" dirty="0"/>
              <a:t>, </a:t>
            </a:r>
            <a:r>
              <a:rPr lang="it-IT" sz="2400" dirty="0" err="1"/>
              <a:t>they</a:t>
            </a:r>
            <a:r>
              <a:rPr lang="it-IT" sz="2400" dirty="0"/>
              <a:t> are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on the skills the </a:t>
            </a:r>
            <a:r>
              <a:rPr lang="it-IT" sz="2400" dirty="0" err="1"/>
              <a:t>young</a:t>
            </a:r>
            <a:r>
              <a:rPr lang="it-IT" sz="2400" dirty="0"/>
              <a:t> </a:t>
            </a:r>
            <a:r>
              <a:rPr lang="it-IT" sz="2400" dirty="0" err="1"/>
              <a:t>workers</a:t>
            </a:r>
            <a:r>
              <a:rPr lang="it-IT" sz="2400" dirty="0"/>
              <a:t> are </a:t>
            </a:r>
            <a:r>
              <a:rPr lang="it-IT" sz="2400" dirty="0" err="1"/>
              <a:t>required</a:t>
            </a:r>
            <a:r>
              <a:rPr lang="it-IT" sz="2400" dirty="0"/>
              <a:t> and/or </a:t>
            </a:r>
            <a:r>
              <a:rPr lang="it-IT" sz="2400" dirty="0" err="1"/>
              <a:t>supposed</a:t>
            </a:r>
            <a:r>
              <a:rPr lang="it-IT" sz="2400" dirty="0"/>
              <a:t> to </a:t>
            </a:r>
            <a:r>
              <a:rPr lang="it-IT" sz="2400" dirty="0" err="1"/>
              <a:t>have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0825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/>
              <a:t>3/2 </a:t>
            </a:r>
            <a:r>
              <a:rPr lang="it-IT" sz="6700" dirty="0" err="1"/>
              <a:t>Weaknesses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The </a:t>
            </a:r>
            <a:r>
              <a:rPr lang="it-IT" sz="2400" dirty="0" err="1"/>
              <a:t>lack</a:t>
            </a:r>
            <a:r>
              <a:rPr lang="it-IT" sz="2400" dirty="0"/>
              <a:t> of </a:t>
            </a:r>
            <a:r>
              <a:rPr lang="it-IT" sz="2400" dirty="0" err="1"/>
              <a:t>awareness</a:t>
            </a:r>
            <a:r>
              <a:rPr lang="it-IT" sz="2400" dirty="0"/>
              <a:t> and the </a:t>
            </a:r>
            <a:r>
              <a:rPr lang="it-IT" sz="2400" dirty="0" err="1"/>
              <a:t>very</a:t>
            </a:r>
            <a:r>
              <a:rPr lang="it-IT" sz="2400" dirty="0"/>
              <a:t> low </a:t>
            </a:r>
            <a:r>
              <a:rPr lang="it-IT" sz="2400" dirty="0" err="1"/>
              <a:t>level</a:t>
            </a:r>
            <a:r>
              <a:rPr lang="it-IT" sz="2400" dirty="0"/>
              <a:t> of knowledge of </a:t>
            </a:r>
            <a:r>
              <a:rPr lang="it-IT" sz="2400" dirty="0" err="1"/>
              <a:t>both</a:t>
            </a:r>
            <a:r>
              <a:rPr lang="it-IT" sz="2400" dirty="0"/>
              <a:t> the dual system and the </a:t>
            </a:r>
            <a:r>
              <a:rPr lang="it-IT" sz="2400" dirty="0" err="1"/>
              <a:t>school</a:t>
            </a:r>
            <a:r>
              <a:rPr lang="it-IT" sz="2400" dirty="0"/>
              <a:t>-work </a:t>
            </a:r>
            <a:r>
              <a:rPr lang="it-IT" sz="2400" dirty="0" err="1"/>
              <a:t>alternation</a:t>
            </a:r>
            <a:r>
              <a:rPr lang="it-IT" sz="2400" dirty="0"/>
              <a:t> the families and the </a:t>
            </a:r>
            <a:r>
              <a:rPr lang="it-IT" sz="2400" dirty="0" err="1"/>
              <a:t>local</a:t>
            </a:r>
            <a:r>
              <a:rPr lang="it-IT" sz="2400" dirty="0"/>
              <a:t> public </a:t>
            </a:r>
            <a:r>
              <a:rPr lang="it-IT" sz="2400" dirty="0" err="1"/>
              <a:t>authorities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6894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sz="6700" dirty="0" smtClean="0"/>
              <a:t>4/1 </a:t>
            </a:r>
            <a:r>
              <a:rPr lang="it-IT" sz="6700" dirty="0" err="1" smtClean="0"/>
              <a:t>Observations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9600" y="122072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 smtClean="0"/>
              <a:t>Relating</a:t>
            </a:r>
            <a:r>
              <a:rPr lang="it-IT" sz="2400" dirty="0" smtClean="0"/>
              <a:t> to School-Work </a:t>
            </a:r>
            <a:r>
              <a:rPr lang="it-IT" sz="2400" dirty="0" err="1" smtClean="0"/>
              <a:t>Alternation</a:t>
            </a:r>
            <a:r>
              <a:rPr lang="it-IT" sz="2400" dirty="0" smtClean="0"/>
              <a:t> </a:t>
            </a:r>
            <a:r>
              <a:rPr lang="it-IT" sz="2400" dirty="0" err="1" smtClean="0"/>
              <a:t>project</a:t>
            </a:r>
            <a:r>
              <a:rPr lang="it-IT" sz="2400" dirty="0" smtClean="0"/>
              <a:t>, </a:t>
            </a:r>
            <a:r>
              <a:rPr lang="it-IT" sz="2400" dirty="0" err="1" smtClean="0"/>
              <a:t>Italian</a:t>
            </a:r>
            <a:r>
              <a:rPr lang="it-IT" sz="2400" dirty="0" smtClean="0"/>
              <a:t> </a:t>
            </a:r>
            <a:r>
              <a:rPr lang="it-IT" sz="2400" dirty="0" err="1" smtClean="0"/>
              <a:t>experience</a:t>
            </a:r>
            <a:r>
              <a:rPr lang="it-IT" sz="2400" dirty="0" smtClean="0"/>
              <a:t> </a:t>
            </a:r>
            <a:r>
              <a:rPr lang="it-IT" sz="2400" dirty="0" err="1" smtClean="0"/>
              <a:t>demonstrates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works</a:t>
            </a:r>
            <a:r>
              <a:rPr lang="it-IT" sz="2400" dirty="0" smtClean="0"/>
              <a:t> </a:t>
            </a:r>
            <a:r>
              <a:rPr lang="it-IT" sz="2400" dirty="0" err="1" smtClean="0"/>
              <a:t>better</a:t>
            </a:r>
            <a:r>
              <a:rPr lang="it-IT" sz="2400" dirty="0" smtClean="0"/>
              <a:t> for </a:t>
            </a:r>
            <a:r>
              <a:rPr lang="it-IT" sz="2400" dirty="0" err="1" smtClean="0"/>
              <a:t>vocational</a:t>
            </a:r>
            <a:r>
              <a:rPr lang="it-IT" sz="2400" dirty="0" smtClean="0"/>
              <a:t> and/or </a:t>
            </a:r>
            <a:r>
              <a:rPr lang="it-IT" sz="2400" dirty="0" err="1" smtClean="0"/>
              <a:t>technical</a:t>
            </a:r>
            <a:r>
              <a:rPr lang="it-IT" sz="2400" dirty="0" smtClean="0"/>
              <a:t> </a:t>
            </a:r>
            <a:r>
              <a:rPr lang="it-IT" sz="2400" dirty="0" err="1" smtClean="0"/>
              <a:t>education</a:t>
            </a:r>
            <a:r>
              <a:rPr lang="it-IT" sz="2400" dirty="0" smtClean="0"/>
              <a:t> </a:t>
            </a:r>
            <a:r>
              <a:rPr lang="it-IT" sz="2400" dirty="0" err="1" smtClean="0"/>
              <a:t>than</a:t>
            </a:r>
            <a:r>
              <a:rPr lang="it-IT" sz="2400" dirty="0" smtClean="0"/>
              <a:t> for </a:t>
            </a:r>
            <a:r>
              <a:rPr lang="it-IT" sz="2400" dirty="0" err="1" smtClean="0"/>
              <a:t>humanistic</a:t>
            </a:r>
            <a:r>
              <a:rPr lang="it-IT" sz="2400" dirty="0" smtClean="0"/>
              <a:t> and </a:t>
            </a:r>
            <a:r>
              <a:rPr lang="it-IT" sz="2400" dirty="0" err="1" smtClean="0"/>
              <a:t>scientific</a:t>
            </a:r>
            <a:r>
              <a:rPr lang="it-IT" sz="2400" dirty="0" smtClean="0"/>
              <a:t> </a:t>
            </a:r>
            <a:r>
              <a:rPr lang="it-IT" sz="2400" dirty="0" err="1" smtClean="0"/>
              <a:t>education</a:t>
            </a:r>
            <a:r>
              <a:rPr lang="it-IT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/>
              <a:t>School-Work </a:t>
            </a:r>
            <a:r>
              <a:rPr lang="it-IT" sz="2400" dirty="0" err="1" smtClean="0"/>
              <a:t>Alternation</a:t>
            </a:r>
            <a:r>
              <a:rPr lang="it-IT" sz="2400" dirty="0" smtClean="0"/>
              <a:t> </a:t>
            </a:r>
            <a:r>
              <a:rPr lang="it-IT" sz="2400" dirty="0" err="1" smtClean="0"/>
              <a:t>project</a:t>
            </a:r>
            <a:r>
              <a:rPr lang="it-IT" sz="2400" dirty="0" smtClean="0"/>
              <a:t> </a:t>
            </a:r>
            <a:r>
              <a:rPr lang="it-IT" sz="2400" dirty="0" err="1" smtClean="0"/>
              <a:t>offers</a:t>
            </a:r>
            <a:r>
              <a:rPr lang="it-IT" sz="2400" dirty="0" smtClean="0"/>
              <a:t> </a:t>
            </a:r>
            <a:r>
              <a:rPr lang="it-IT" sz="2400" dirty="0" err="1" smtClean="0"/>
              <a:t>young</a:t>
            </a:r>
            <a:r>
              <a:rPr lang="it-IT" sz="2400" dirty="0" smtClean="0"/>
              <a:t> </a:t>
            </a:r>
            <a:r>
              <a:rPr lang="it-IT" sz="2400" dirty="0" err="1" smtClean="0"/>
              <a:t>people</a:t>
            </a:r>
            <a:r>
              <a:rPr lang="it-IT" sz="2400" dirty="0" smtClean="0"/>
              <a:t>, </a:t>
            </a:r>
            <a:r>
              <a:rPr lang="it-IT" sz="2400" dirty="0" err="1" smtClean="0"/>
              <a:t>above</a:t>
            </a:r>
            <a:r>
              <a:rPr lang="it-IT" sz="2400" dirty="0" smtClean="0"/>
              <a:t>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students</a:t>
            </a:r>
            <a:r>
              <a:rPr lang="it-IT" sz="2400" dirty="0" smtClean="0"/>
              <a:t> </a:t>
            </a:r>
            <a:r>
              <a:rPr lang="it-IT" sz="2400" dirty="0" err="1" smtClean="0"/>
              <a:t>aged</a:t>
            </a:r>
            <a:r>
              <a:rPr lang="it-IT" sz="2400" dirty="0" smtClean="0"/>
              <a:t> 15 and </a:t>
            </a:r>
            <a:r>
              <a:rPr lang="it-IT" sz="2400" dirty="0" err="1" smtClean="0"/>
              <a:t>above</a:t>
            </a:r>
            <a:r>
              <a:rPr lang="it-IT" sz="2400" dirty="0" smtClean="0"/>
              <a:t>, in </a:t>
            </a:r>
            <a:r>
              <a:rPr lang="it-IT" sz="2400" dirty="0" err="1" smtClean="0"/>
              <a:t>addition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basic</a:t>
            </a:r>
            <a:r>
              <a:rPr lang="it-IT" sz="2400" dirty="0" smtClean="0"/>
              <a:t> </a:t>
            </a:r>
            <a:r>
              <a:rPr lang="it-IT" sz="2400" dirty="0" err="1" smtClean="0"/>
              <a:t>knowledge</a:t>
            </a:r>
            <a:r>
              <a:rPr lang="it-IT" sz="2400" dirty="0" smtClean="0"/>
              <a:t> </a:t>
            </a:r>
            <a:r>
              <a:rPr lang="it-IT" sz="2400" dirty="0" err="1" smtClean="0"/>
              <a:t>gained</a:t>
            </a:r>
            <a:r>
              <a:rPr lang="it-IT" sz="2400" dirty="0" smtClean="0"/>
              <a:t> </a:t>
            </a:r>
            <a:r>
              <a:rPr lang="it-IT" sz="2400" dirty="0" err="1" smtClean="0"/>
              <a:t>at</a:t>
            </a:r>
            <a:r>
              <a:rPr lang="it-IT" sz="2400" dirty="0" smtClean="0"/>
              <a:t> </a:t>
            </a:r>
            <a:r>
              <a:rPr lang="it-IT" sz="2400" dirty="0" err="1" smtClean="0"/>
              <a:t>school</a:t>
            </a:r>
            <a:r>
              <a:rPr lang="it-IT" sz="2400" dirty="0" smtClean="0"/>
              <a:t>, the </a:t>
            </a:r>
            <a:r>
              <a:rPr lang="it-IT" sz="2400" dirty="0" err="1" smtClean="0"/>
              <a:t>acquisition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skills</a:t>
            </a:r>
            <a:r>
              <a:rPr lang="it-IT" sz="2400" dirty="0" smtClean="0"/>
              <a:t> </a:t>
            </a:r>
            <a:r>
              <a:rPr lang="it-IT" sz="2400" dirty="0" err="1" smtClean="0"/>
              <a:t>expendable</a:t>
            </a:r>
            <a:r>
              <a:rPr lang="it-IT" sz="2400" dirty="0" smtClean="0"/>
              <a:t> in the job market.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it-IT" smtClean="0"/>
              <a:pPr rtl="0"/>
              <a:t>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smtClean="0"/>
              <a:t>IIS Assteas sede Oliveto Citra (SA) 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6034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su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15870481_TF03460637.potx" id="{B172A954-4B65-47F1-93E4-2A1D7E2A1C1A}" vid="{0B806E4B-3BD6-44D8-A071-4901A173E33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su brainstorming aziendale</Template>
  <TotalTime>588</TotalTime>
  <Words>853</Words>
  <Application>Microsoft Office PowerPoint</Application>
  <PresentationFormat>Personalizzato</PresentationFormat>
  <Paragraphs>78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Presentazione su brainstorming</vt:lpstr>
      <vt:lpstr>The Vocational Training System in Italy</vt:lpstr>
      <vt:lpstr>Contents</vt:lpstr>
      <vt:lpstr>1/1 Rules of law </vt:lpstr>
      <vt:lpstr>1/2 Rules of law </vt:lpstr>
      <vt:lpstr>2/1 Strenghts </vt:lpstr>
      <vt:lpstr>2/2 Strenghts </vt:lpstr>
      <vt:lpstr>3/1 Weaknesses </vt:lpstr>
      <vt:lpstr>3/2 Weaknesses </vt:lpstr>
      <vt:lpstr>4/1 Observations </vt:lpstr>
      <vt:lpstr>4/2 Observations </vt:lpstr>
      <vt:lpstr>4/3 Observations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Vocational Training System in Italy</dc:title>
  <dc:creator>Giuseppe Pagano</dc:creator>
  <cp:lastModifiedBy>Gianpiero</cp:lastModifiedBy>
  <cp:revision>27</cp:revision>
  <dcterms:created xsi:type="dcterms:W3CDTF">2018-01-13T18:33:53Z</dcterms:created>
  <dcterms:modified xsi:type="dcterms:W3CDTF">2018-01-15T14:25:49Z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